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83" r:id="rId6"/>
    <p:sldId id="284" r:id="rId7"/>
    <p:sldId id="298" r:id="rId8"/>
    <p:sldId id="368" r:id="rId9"/>
    <p:sldId id="369" r:id="rId10"/>
    <p:sldId id="303" r:id="rId11"/>
    <p:sldId id="304" r:id="rId12"/>
    <p:sldId id="359" r:id="rId13"/>
    <p:sldId id="360" r:id="rId14"/>
    <p:sldId id="358" r:id="rId15"/>
    <p:sldId id="323" r:id="rId16"/>
    <p:sldId id="364" r:id="rId17"/>
    <p:sldId id="363" r:id="rId18"/>
    <p:sldId id="362" r:id="rId19"/>
    <p:sldId id="356" r:id="rId20"/>
    <p:sldId id="365" r:id="rId21"/>
    <p:sldId id="366" r:id="rId22"/>
    <p:sldId id="3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ey Brusnahan" initials="CB" lastIdx="1" clrIdx="0">
    <p:extLst>
      <p:ext uri="{19B8F6BF-5375-455C-9EA6-DF929625EA0E}">
        <p15:presenceInfo xmlns:p15="http://schemas.microsoft.com/office/powerpoint/2012/main" userId="Casey Brusna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EEA"/>
    <a:srgbClr val="CBDBD2"/>
    <a:srgbClr val="0066FF"/>
    <a:srgbClr val="F6F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FB363D-039D-40D9-AAA0-8D2AA1509703}" v="36" dt="2020-10-02T15:46:21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4" autoAdjust="0"/>
    <p:restoredTop sz="94629" autoAdjust="0"/>
  </p:normalViewPr>
  <p:slideViewPr>
    <p:cSldViewPr>
      <p:cViewPr varScale="1">
        <p:scale>
          <a:sx n="63" d="100"/>
          <a:sy n="63" d="100"/>
        </p:scale>
        <p:origin x="12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24325763627373"/>
          <c:y val="9.4604923818834577E-2"/>
          <c:w val="0.42296017345657877"/>
          <c:h val="0.9053950761811654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3C-4552-8CC4-75C7E0A6C10F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3C-4552-8CC4-75C7E0A6C10F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3C-4552-8CC4-75C7E0A6C10F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3C-4552-8CC4-75C7E0A6C10F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D3C-4552-8CC4-75C7E0A6C1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D3C-4552-8CC4-75C7E0A6C10F}"/>
              </c:ext>
            </c:extLst>
          </c:dPt>
          <c:dLbls>
            <c:dLbl>
              <c:idx val="0"/>
              <c:layout>
                <c:manualLayout>
                  <c:x val="-0.10095363079615048"/>
                  <c:y val="0.192630404716893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3C-4552-8CC4-75C7E0A6C10F}"/>
                </c:ext>
              </c:extLst>
            </c:dLbl>
            <c:dLbl>
              <c:idx val="1"/>
              <c:layout>
                <c:manualLayout>
                  <c:x val="-9.412396819962722E-2"/>
                  <c:y val="-0.2393286846482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3C-4552-8CC4-75C7E0A6C10F}"/>
                </c:ext>
              </c:extLst>
            </c:dLbl>
            <c:dLbl>
              <c:idx val="2"/>
              <c:layout>
                <c:manualLayout>
                  <c:x val="0.12620783513171963"/>
                  <c:y val="-6.9910441139364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3C-4552-8CC4-75C7E0A6C10F}"/>
                </c:ext>
              </c:extLst>
            </c:dLbl>
            <c:dLbl>
              <c:idx val="3"/>
              <c:layout>
                <c:manualLayout>
                  <c:x val="1.7301691455234754E-2"/>
                  <c:y val="1.14008911254642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3C-4552-8CC4-75C7E0A6C10F}"/>
                </c:ext>
              </c:extLst>
            </c:dLbl>
            <c:dLbl>
              <c:idx val="4"/>
              <c:layout>
                <c:manualLayout>
                  <c:x val="2.6105764557208127E-2"/>
                  <c:y val="3.3672399370564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3C-4552-8CC4-75C7E0A6C10F}"/>
                </c:ext>
              </c:extLst>
            </c:dLbl>
            <c:dLbl>
              <c:idx val="5"/>
              <c:layout>
                <c:manualLayout>
                  <c:x val="2.6642364148925828E-2"/>
                  <c:y val="2.3074873363938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3C-4552-8CC4-75C7E0A6C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40-49</c:v>
                </c:pt>
                <c:pt idx="5">
                  <c:v>50+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</c:v>
                </c:pt>
                <c:pt idx="1">
                  <c:v>0.41</c:v>
                </c:pt>
                <c:pt idx="2">
                  <c:v>0.2</c:v>
                </c:pt>
                <c:pt idx="3">
                  <c:v>0.09</c:v>
                </c:pt>
                <c:pt idx="4">
                  <c:v>7.0000000000000007E-2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3C-4552-8CC4-75C7E0A6C1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51388413404833"/>
          <c:y val="0.16438254164581101"/>
          <c:w val="0.23949094678382593"/>
          <c:h val="0.65080441923840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4E-4AF0-8880-2A69C7A220E9}"/>
              </c:ext>
            </c:extLst>
          </c:dPt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4E-4AF0-8880-2A69C7A220E9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4E-4AF0-8880-2A69C7A220E9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4E-4AF0-8880-2A69C7A220E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74E-4AF0-8880-2A69C7A220E9}"/>
              </c:ext>
            </c:extLst>
          </c:dPt>
          <c:dLbls>
            <c:dLbl>
              <c:idx val="0"/>
              <c:layout>
                <c:manualLayout>
                  <c:x val="-0.16827944250024301"/>
                  <c:y val="-0.127691527237745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4E-4AF0-8880-2A69C7A220E9}"/>
                </c:ext>
              </c:extLst>
            </c:dLbl>
            <c:dLbl>
              <c:idx val="1"/>
              <c:layout>
                <c:manualLayout>
                  <c:x val="0.13031690483134054"/>
                  <c:y val="-0.159980574295586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4E-4AF0-8880-2A69C7A220E9}"/>
                </c:ext>
              </c:extLst>
            </c:dLbl>
            <c:dLbl>
              <c:idx val="3"/>
              <c:layout>
                <c:manualLayout>
                  <c:x val="2.8456790123456775E-2"/>
                  <c:y val="2.683053901027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4E-4AF0-8880-2A69C7A220E9}"/>
                </c:ext>
              </c:extLst>
            </c:dLbl>
            <c:dLbl>
              <c:idx val="4"/>
              <c:layout>
                <c:manualLayout>
                  <c:x val="2.06133347914843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08641975308628E-2"/>
                      <c:h val="0.117853397796976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74E-4AF0-8880-2A69C7A220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White/Anglo/Caucasian</c:v>
                </c:pt>
                <c:pt idx="1">
                  <c:v>Other</c:v>
                </c:pt>
                <c:pt idx="2">
                  <c:v>Hispanic/Latino</c:v>
                </c:pt>
                <c:pt idx="3">
                  <c:v>Asian/Pacific Islander</c:v>
                </c:pt>
                <c:pt idx="4">
                  <c:v>Black/African American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</c:v>
                </c:pt>
                <c:pt idx="1">
                  <c:v>0.1</c:v>
                </c:pt>
                <c:pt idx="2">
                  <c:v>0.16</c:v>
                </c:pt>
                <c:pt idx="3">
                  <c:v>0.1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4E-4AF0-8880-2A69C7A22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409631087780678"/>
          <c:y val="0.20222728339301127"/>
          <c:w val="0.39764739477009819"/>
          <c:h val="0.54261613332149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4E-4AF0-8880-2A69C7A220E9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4E-4AF0-8880-2A69C7A220E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4E-4AF0-8880-2A69C7A220E9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4E-4AF0-8880-2A69C7A220E9}"/>
              </c:ext>
            </c:extLst>
          </c:dPt>
          <c:dPt>
            <c:idx val="4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74E-4AF0-8880-2A69C7A220E9}"/>
              </c:ext>
            </c:extLst>
          </c:dPt>
          <c:dLbls>
            <c:dLbl>
              <c:idx val="0"/>
              <c:layout>
                <c:manualLayout>
                  <c:x val="-0.16364975211431904"/>
                  <c:y val="-0.23432079191120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4E-4AF0-8880-2A69C7A220E9}"/>
                </c:ext>
              </c:extLst>
            </c:dLbl>
            <c:dLbl>
              <c:idx val="1"/>
              <c:layout>
                <c:manualLayout>
                  <c:x val="0.13957604257801107"/>
                  <c:y val="-3.6677285403684967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4E-4AF0-8880-2A69C7A220E9}"/>
                </c:ext>
              </c:extLst>
            </c:dLbl>
            <c:dLbl>
              <c:idx val="2"/>
              <c:layout>
                <c:manualLayout>
                  <c:x val="1.5371463983668707E-2"/>
                  <c:y val="5.040298614968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4E-4AF0-8880-2A69C7A220E9}"/>
                </c:ext>
              </c:extLst>
            </c:dLbl>
            <c:dLbl>
              <c:idx val="3"/>
              <c:layout>
                <c:manualLayout>
                  <c:x val="2.222222222222194E-3"/>
                  <c:y val="1.84124391676288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4E-4AF0-8880-2A69C7A220E9}"/>
                </c:ext>
              </c:extLst>
            </c:dLbl>
            <c:dLbl>
              <c:idx val="4"/>
              <c:layout>
                <c:manualLayout>
                  <c:x val="2.06133347914843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08641975308628E-2"/>
                      <c:h val="0.117853397796976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74E-4AF0-8880-2A69C7A220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White/Anglo/Caucasian</c:v>
                </c:pt>
                <c:pt idx="1">
                  <c:v>Hispanic/Latino</c:v>
                </c:pt>
                <c:pt idx="2">
                  <c:v>Asian/Pacific Islander</c:v>
                </c:pt>
                <c:pt idx="3">
                  <c:v>Black/African American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0.67</c:v>
                </c:pt>
                <c:pt idx="1">
                  <c:v>0.17</c:v>
                </c:pt>
                <c:pt idx="2">
                  <c:v>0.08</c:v>
                </c:pt>
                <c:pt idx="3">
                  <c:v>0.04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4E-4AF0-8880-2A69C7A22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409631087780678"/>
          <c:y val="0.20222728339301127"/>
          <c:w val="0.39764739477009819"/>
          <c:h val="0.54261613332149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80904560842938E-2"/>
          <c:y val="9.2523839110691397E-2"/>
          <c:w val="0.41965774658602456"/>
          <c:h val="0.907476160889308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9B-43AD-A07F-F1F7603001D0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9B-43AD-A07F-F1F7603001D0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9B-43AD-A07F-F1F7603001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9B-43AD-A07F-F1F7603001D0}"/>
              </c:ext>
            </c:extLst>
          </c:dPt>
          <c:dPt>
            <c:idx val="4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E9B-43AD-A07F-F1F7603001D0}"/>
              </c:ext>
            </c:extLst>
          </c:dPt>
          <c:dLbls>
            <c:dLbl>
              <c:idx val="0"/>
              <c:layout>
                <c:manualLayout>
                  <c:x val="-0.12600363601338824"/>
                  <c:y val="-0.25684356279413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9B-43AD-A07F-F1F7603001D0}"/>
                </c:ext>
              </c:extLst>
            </c:dLbl>
            <c:dLbl>
              <c:idx val="1"/>
              <c:layout>
                <c:manualLayout>
                  <c:x val="0.1017194009005755"/>
                  <c:y val="2.1104538950921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9B-43AD-A07F-F1F7603001D0}"/>
                </c:ext>
              </c:extLst>
            </c:dLbl>
            <c:dLbl>
              <c:idx val="2"/>
              <c:layout>
                <c:manualLayout>
                  <c:x val="-1.7727281372437141E-2"/>
                  <c:y val="6.0209161345147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9B-43AD-A07F-F1F7603001D0}"/>
                </c:ext>
              </c:extLst>
            </c:dLbl>
            <c:dLbl>
              <c:idx val="3"/>
              <c:layout>
                <c:manualLayout>
                  <c:x val="-2.0292042299060443E-2"/>
                  <c:y val="3.4118044781357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9B-43AD-A07F-F1F7603001D0}"/>
                </c:ext>
              </c:extLst>
            </c:dLbl>
            <c:dLbl>
              <c:idx val="4"/>
              <c:layout>
                <c:manualLayout>
                  <c:x val="9.2955799003385353E-2"/>
                  <c:y val="7.296606239276286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9B-43AD-A07F-F1F760300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Caucasian/European American/White</c:v>
                </c:pt>
                <c:pt idx="1">
                  <c:v>Hispanic/Latino</c:v>
                </c:pt>
                <c:pt idx="2">
                  <c:v>Asian/Pacific Islander/Native Hawaiian</c:v>
                </c:pt>
                <c:pt idx="3">
                  <c:v>African/African American/Black</c:v>
                </c:pt>
                <c:pt idx="4">
                  <c:v>Other (mixed)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0.67</c:v>
                </c:pt>
                <c:pt idx="1">
                  <c:v>0.16</c:v>
                </c:pt>
                <c:pt idx="2">
                  <c:v>0.1</c:v>
                </c:pt>
                <c:pt idx="3">
                  <c:v>0.06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9B-43AD-A07F-F1F760300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801030605119319"/>
          <c:y val="0.14207666393971818"/>
          <c:w val="0.36899937393146959"/>
          <c:h val="0.75046492391586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Religious 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Altar Server</c:v>
                </c:pt>
                <c:pt idx="1">
                  <c:v>Lector</c:v>
                </c:pt>
                <c:pt idx="2">
                  <c:v>EMHC</c:v>
                </c:pt>
                <c:pt idx="3">
                  <c:v>Catechist</c:v>
                </c:pt>
                <c:pt idx="4">
                  <c:v>Campus/Youth Minister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</c:v>
                </c:pt>
                <c:pt idx="1">
                  <c:v>45</c:v>
                </c:pt>
                <c:pt idx="2">
                  <c:v>24</c:v>
                </c:pt>
                <c:pt idx="3">
                  <c:v>29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F7-4B4E-BEF1-8C662FD098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Diocesan %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Altar Server</c:v>
                </c:pt>
                <c:pt idx="1">
                  <c:v>Lector</c:v>
                </c:pt>
                <c:pt idx="2">
                  <c:v>EMHC</c:v>
                </c:pt>
                <c:pt idx="3">
                  <c:v>Catechist</c:v>
                </c:pt>
                <c:pt idx="4">
                  <c:v>Campus/Youth Minister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75</c:v>
                </c:pt>
                <c:pt idx="1">
                  <c:v>51</c:v>
                </c:pt>
                <c:pt idx="2">
                  <c:v>43</c:v>
                </c:pt>
                <c:pt idx="3">
                  <c:v>33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F7-4B4E-BEF1-8C662FD09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992240"/>
        <c:axId val="604453736"/>
      </c:barChart>
      <c:catAx>
        <c:axId val="71199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604453736"/>
        <c:crosses val="autoZero"/>
        <c:auto val="1"/>
        <c:lblAlgn val="ctr"/>
        <c:lblOffset val="100"/>
        <c:noMultiLvlLbl val="0"/>
      </c:catAx>
      <c:valAx>
        <c:axId val="6044537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1199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Religious 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Youth Group</c:v>
                </c:pt>
                <c:pt idx="1">
                  <c:v>CCM/Newman Center</c:v>
                </c:pt>
                <c:pt idx="2">
                  <c:v>Boy Scouts</c:v>
                </c:pt>
                <c:pt idx="3">
                  <c:v>Knights of Columbus</c:v>
                </c:pt>
                <c:pt idx="4">
                  <c:v>Young Adult Group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37</c:v>
                </c:pt>
                <c:pt idx="2">
                  <c:v>27</c:v>
                </c:pt>
                <c:pt idx="3">
                  <c:v>15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F7-4B4E-BEF1-8C662FD098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Diocesan %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Youth Group</c:v>
                </c:pt>
                <c:pt idx="1">
                  <c:v>CCM/Newman Center</c:v>
                </c:pt>
                <c:pt idx="2">
                  <c:v>Boy Scouts</c:v>
                </c:pt>
                <c:pt idx="3">
                  <c:v>Knights of Columbus</c:v>
                </c:pt>
                <c:pt idx="4">
                  <c:v>Young Adult Group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53</c:v>
                </c:pt>
                <c:pt idx="1">
                  <c:v>27</c:v>
                </c:pt>
                <c:pt idx="2">
                  <c:v>27</c:v>
                </c:pt>
                <c:pt idx="3">
                  <c:v>24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F7-4B4E-BEF1-8C662FD09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992240"/>
        <c:axId val="604453736"/>
      </c:barChart>
      <c:catAx>
        <c:axId val="71199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604453736"/>
        <c:crosses val="autoZero"/>
        <c:auto val="1"/>
        <c:lblAlgn val="ctr"/>
        <c:lblOffset val="100"/>
        <c:noMultiLvlLbl val="0"/>
      </c:catAx>
      <c:valAx>
        <c:axId val="6044537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1199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Religious 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Eucharistic Adoration</c:v>
                </c:pt>
                <c:pt idx="1">
                  <c:v>Rosary</c:v>
                </c:pt>
                <c:pt idx="2">
                  <c:v>Prayer Group/Bible Study</c:v>
                </c:pt>
                <c:pt idx="3">
                  <c:v>High School Retreats</c:v>
                </c:pt>
                <c:pt idx="4">
                  <c:v>Lectio Divina</c:v>
                </c:pt>
                <c:pt idx="5">
                  <c:v>College Retreats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74</c:v>
                </c:pt>
                <c:pt idx="1">
                  <c:v>71</c:v>
                </c:pt>
                <c:pt idx="2">
                  <c:v>39</c:v>
                </c:pt>
                <c:pt idx="3">
                  <c:v>32</c:v>
                </c:pt>
                <c:pt idx="4">
                  <c:v>29</c:v>
                </c:pt>
                <c:pt idx="5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F7-4B4E-BEF1-8C662FD098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Diocesan %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Eucharistic Adoration</c:v>
                </c:pt>
                <c:pt idx="1">
                  <c:v>Rosary</c:v>
                </c:pt>
                <c:pt idx="2">
                  <c:v>Prayer Group/Bible Study</c:v>
                </c:pt>
                <c:pt idx="3">
                  <c:v>High School Retreats</c:v>
                </c:pt>
                <c:pt idx="4">
                  <c:v>Lectio Divina</c:v>
                </c:pt>
                <c:pt idx="5">
                  <c:v>College Retreats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72</c:v>
                </c:pt>
                <c:pt idx="1">
                  <c:v>69</c:v>
                </c:pt>
                <c:pt idx="2">
                  <c:v>45</c:v>
                </c:pt>
                <c:pt idx="3">
                  <c:v>39</c:v>
                </c:pt>
                <c:pt idx="4">
                  <c:v>33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F7-4B4E-BEF1-8C662FD09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992240"/>
        <c:axId val="604453736"/>
      </c:barChart>
      <c:catAx>
        <c:axId val="71199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604453736"/>
        <c:crosses val="autoZero"/>
        <c:auto val="1"/>
        <c:lblAlgn val="ctr"/>
        <c:lblOffset val="100"/>
        <c:noMultiLvlLbl val="0"/>
      </c:catAx>
      <c:valAx>
        <c:axId val="6044537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1199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Religious 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B w="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01BE53B-798C-4749-9B1D-73BD6BE538D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C18-4CE7-BFC1-3CEF8333930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5484917-27EE-40FF-8A63-E2145B02EE6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C18-4CE7-BFC1-3CEF8333930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C18-4CE7-BFC1-3CEF8333930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C18-4CE7-BFC1-3CEF8333930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EEB7F3F-EE4E-427F-9B62-B1F15505385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7C18-4CE7-BFC1-3CEF8333930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CF40460-9E52-4671-859D-2007A753478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7C18-4CE7-BFC1-3CEF8333930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37E9B62-4502-4492-82EE-C4E1F96959F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7C18-4CE7-BFC1-3CEF8333930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DDDFD62B-1821-49AB-BF7F-C2C98EA7C8A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7C18-4CE7-BFC1-3CEF8333930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1A5EA200-BB79-4F36-8BC5-27D16A110CAA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7C18-4CE7-BFC1-3CEF83339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Parish Priest</c:v>
                </c:pt>
                <c:pt idx="1">
                  <c:v>Friend</c:v>
                </c:pt>
                <c:pt idx="2">
                  <c:v>Parishioner</c:v>
                </c:pt>
                <c:pt idx="3">
                  <c:v>Mother</c:v>
                </c:pt>
                <c:pt idx="4">
                  <c:v>Teacher/Catechist</c:v>
                </c:pt>
                <c:pt idx="5">
                  <c:v>Grandparent(s)</c:v>
                </c:pt>
                <c:pt idx="6">
                  <c:v>Father</c:v>
                </c:pt>
                <c:pt idx="7">
                  <c:v>Other relative</c:v>
                </c:pt>
                <c:pt idx="8">
                  <c:v>Campus Minister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48</c:v>
                </c:pt>
                <c:pt idx="1">
                  <c:v>57</c:v>
                </c:pt>
                <c:pt idx="2">
                  <c:v>34</c:v>
                </c:pt>
                <c:pt idx="3">
                  <c:v>27</c:v>
                </c:pt>
                <c:pt idx="4">
                  <c:v>23</c:v>
                </c:pt>
                <c:pt idx="5">
                  <c:v>18</c:v>
                </c:pt>
                <c:pt idx="6">
                  <c:v>24</c:v>
                </c:pt>
                <c:pt idx="7">
                  <c:v>19</c:v>
                </c:pt>
                <c:pt idx="8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8-4CE7-BFC1-3CEF833393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Diocesan %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5FF8212-7E26-4580-9EBB-1F1673ACD26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C18-4CE7-BFC1-3CEF8333930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990BEE4-8DF6-4BD9-9298-047509FDCF0A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C18-4CE7-BFC1-3CEF8333930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2467F6F-775E-442E-B379-0E834BA5105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C18-4CE7-BFC1-3CEF8333930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C18-4CE7-BFC1-3CEF8333930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C18-4CE7-BFC1-3CEF8333930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E55BC14-2D41-4BF6-BD69-D280063C8CE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C18-4CE7-BFC1-3CEF8333930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DDFD7E8-A7F2-48B8-820E-52CD7066139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C18-4CE7-BFC1-3CEF8333930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015EE5F-7DC0-474B-99E7-0C3941658B6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7C18-4CE7-BFC1-3CEF8333930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A301A67-0D6F-4AE5-A649-EB7A1398755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7C18-4CE7-BFC1-3CEF83339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Parish Priest</c:v>
                </c:pt>
                <c:pt idx="1">
                  <c:v>Friend</c:v>
                </c:pt>
                <c:pt idx="2">
                  <c:v>Parishioner</c:v>
                </c:pt>
                <c:pt idx="3">
                  <c:v>Mother</c:v>
                </c:pt>
                <c:pt idx="4">
                  <c:v>Teacher/Catechist</c:v>
                </c:pt>
                <c:pt idx="5">
                  <c:v>Grandparent(s)</c:v>
                </c:pt>
                <c:pt idx="6">
                  <c:v>Father</c:v>
                </c:pt>
                <c:pt idx="7">
                  <c:v>Other relative</c:v>
                </c:pt>
                <c:pt idx="8">
                  <c:v>Campus Minister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72</c:v>
                </c:pt>
                <c:pt idx="1">
                  <c:v>44</c:v>
                </c:pt>
                <c:pt idx="2">
                  <c:v>43</c:v>
                </c:pt>
                <c:pt idx="3">
                  <c:v>34</c:v>
                </c:pt>
                <c:pt idx="4">
                  <c:v>30</c:v>
                </c:pt>
                <c:pt idx="5">
                  <c:v>28</c:v>
                </c:pt>
                <c:pt idx="6">
                  <c:v>25</c:v>
                </c:pt>
                <c:pt idx="7">
                  <c:v>20</c:v>
                </c:pt>
                <c:pt idx="8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8-4CE7-BFC1-3CEF83339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100"/>
        <c:axId val="711161208"/>
        <c:axId val="711160880"/>
      </c:barChart>
      <c:catAx>
        <c:axId val="71116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711160880"/>
        <c:crosses val="autoZero"/>
        <c:auto val="1"/>
        <c:lblAlgn val="ctr"/>
        <c:lblOffset val="100"/>
        <c:noMultiLvlLbl val="0"/>
      </c:catAx>
      <c:valAx>
        <c:axId val="71116088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11161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352060722139463"/>
          <c:y val="1.2154361540001631E-2"/>
          <c:w val="0.54468586696933152"/>
          <c:h val="7.956245064085068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Religious 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38-4138-B06A-BDCBD34B0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Friend</c:v>
                </c:pt>
                <c:pt idx="1">
                  <c:v>Other relative</c:v>
                </c:pt>
                <c:pt idx="2">
                  <c:v>Mother</c:v>
                </c:pt>
                <c:pt idx="3">
                  <c:v>Father</c:v>
                </c:pt>
                <c:pt idx="4">
                  <c:v>Colleague</c:v>
                </c:pt>
                <c:pt idx="5">
                  <c:v>Teacher</c:v>
                </c:pt>
                <c:pt idx="6">
                  <c:v>Someone else</c:v>
                </c:pt>
                <c:pt idx="7">
                  <c:v>Clergy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37</c:v>
                </c:pt>
                <c:pt idx="1">
                  <c:v>23</c:v>
                </c:pt>
                <c:pt idx="2">
                  <c:v>19</c:v>
                </c:pt>
                <c:pt idx="3">
                  <c:v>16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38-4138-B06A-BDCBD34B08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Diocesan %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38-4138-B06A-BDCBD34B0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Friend</c:v>
                </c:pt>
                <c:pt idx="1">
                  <c:v>Other relative</c:v>
                </c:pt>
                <c:pt idx="2">
                  <c:v>Mother</c:v>
                </c:pt>
                <c:pt idx="3">
                  <c:v>Father</c:v>
                </c:pt>
                <c:pt idx="4">
                  <c:v>Colleague</c:v>
                </c:pt>
                <c:pt idx="5">
                  <c:v>Teacher</c:v>
                </c:pt>
                <c:pt idx="6">
                  <c:v>Someone else</c:v>
                </c:pt>
                <c:pt idx="7">
                  <c:v>Clergy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27</c:v>
                </c:pt>
                <c:pt idx="1">
                  <c:v>23</c:v>
                </c:pt>
                <c:pt idx="2">
                  <c:v>11</c:v>
                </c:pt>
                <c:pt idx="3">
                  <c:v>11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38-4138-B06A-BDCBD34B0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4658784"/>
        <c:axId val="604657800"/>
      </c:barChart>
      <c:catAx>
        <c:axId val="604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604657800"/>
        <c:crosses val="autoZero"/>
        <c:auto val="1"/>
        <c:lblAlgn val="ctr"/>
        <c:lblOffset val="100"/>
        <c:noMultiLvlLbl val="0"/>
      </c:catAx>
      <c:valAx>
        <c:axId val="60465780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465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C37F5-16AA-41CB-B5E2-ABDC05E20F5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0E5A8-911E-4214-8AA3-A5C80352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8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0E5A8-911E-4214-8AA3-A5C80352D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8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0E5A8-911E-4214-8AA3-A5C80352DE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0E5A8-911E-4214-8AA3-A5C80352DE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9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0" y="0"/>
            <a:ext cx="2252663" cy="1690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0E5A8-911E-4214-8AA3-A5C80352DE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03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0E5A8-911E-4214-8AA3-A5C80352DE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alphaModFix amt="8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ajan Pro" pitchFamily="18" charset="0"/>
              </a:defRPr>
            </a:lvl1pPr>
            <a:extLst/>
          </a:lstStyle>
          <a:p>
            <a:r>
              <a:rPr kumimoji="0" lang="en-US" dirty="0"/>
              <a:t>Presentation Title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  <a:latin typeface="Optima LT Std DemiBold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Presentation Subtitle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752601" y="6407946"/>
            <a:ext cx="497815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opperplate Gothic Bold" pitchFamily="34" charset="0"/>
              </a:defRPr>
            </a:lvl1pPr>
            <a:extLst/>
          </a:lstStyle>
          <a:p>
            <a:r>
              <a:rPr lang="en-US" dirty="0"/>
              <a:t>United States Conference of Catholic Bishops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b="0">
                <a:latin typeface="Goudy Oldstyle Std" pitchFamily="18" charset="0"/>
              </a:defRPr>
            </a:lvl1pPr>
            <a:lvl2pPr marL="621792" indent="-228600">
              <a:buFont typeface="Arial" pitchFamily="34" charset="0"/>
              <a:buChar char="•"/>
              <a:defRPr/>
            </a:lvl2pPr>
            <a:lvl3pPr marL="859536" indent="-228600"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accent1"/>
                </a:solidFill>
                <a:latin typeface="Trajan Pro" pitchFamily="18" charset="0"/>
              </a:defRPr>
            </a:lvl1pPr>
            <a:extLst/>
          </a:lstStyle>
          <a:p>
            <a:r>
              <a:rPr kumimoji="0" lang="en-US" dirty="0"/>
              <a:t>Heading 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026-C710-4961-95B6-AF61787DB2B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0" y="6407944"/>
            <a:ext cx="1920240" cy="365760"/>
          </a:xfrm>
        </p:spPr>
        <p:txBody>
          <a:bodyPr/>
          <a:lstStyle/>
          <a:p>
            <a:fld id="{1FA0D026-C710-4961-95B6-AF61787DB2BC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08AA-4EBF-418A-9408-F690E98BFD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96" y="5802670"/>
            <a:ext cx="959503" cy="9524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A0D026-C710-4961-95B6-AF61787DB2B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7E08AA-4EBF-418A-9408-F690E98BFD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96" y="5802670"/>
            <a:ext cx="959503" cy="9524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0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0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rajan Pro" pitchFamily="18" charset="0"/>
              </a:defRPr>
            </a:lvl1pPr>
            <a:extLst/>
          </a:lstStyle>
          <a:p>
            <a:fld id="{1FA0D026-C710-4961-95B6-AF61787DB2BC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73240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Trajan Pro" pitchFamily="18" charset="0"/>
              </a:defRPr>
            </a:lvl1pPr>
            <a:extLst/>
          </a:lstStyle>
          <a:p>
            <a:fld id="{7E7E08AA-4EBF-418A-9408-F690E98BFD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96" y="5802670"/>
            <a:ext cx="959503" cy="9524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accent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rajan Pro" pitchFamily="18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Arial" pitchFamily="34" charset="0"/>
        <a:buChar char="•"/>
        <a:defRPr kumimoji="0" sz="21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Wingdings 2"/>
        <a:buChar char=""/>
        <a:defRPr kumimoji="0" sz="19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Goudy Oldstyle Std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128" y="-22996"/>
            <a:ext cx="7772400" cy="1829761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dirty="0">
                <a:latin typeface="Garamond" panose="02020404030301010803" pitchFamily="18" charset="0"/>
              </a:rPr>
              <a:t>USCCB &amp; Vocations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528" y="1732363"/>
            <a:ext cx="7772400" cy="1199704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>
                <a:latin typeface="Garamond" panose="02020404030301010803" pitchFamily="18" charset="0"/>
              </a:rPr>
              <a:t>NACTS Conference 2020</a:t>
            </a:r>
          </a:p>
          <a:p>
            <a:pPr algn="ctr"/>
            <a:endParaRPr lang="en-US" sz="3600" dirty="0">
              <a:latin typeface="Garamond" panose="020204040303010108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15CE91-D458-4152-8ED9-2025E6FA42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307" y="2760118"/>
            <a:ext cx="1976842" cy="19273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18F3BA-BAE2-4CFC-A1D3-411700364517}"/>
              </a:ext>
            </a:extLst>
          </p:cNvPr>
          <p:cNvSpPr txBox="1"/>
          <p:nvPr/>
        </p:nvSpPr>
        <p:spPr>
          <a:xfrm>
            <a:off x="426128" y="5092346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Rev. Luke Ballman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Executive Director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Secretariat of Clergy, Consecrated Life &amp; Vocations</a:t>
            </a:r>
          </a:p>
        </p:txBody>
      </p:sp>
    </p:spTree>
    <p:extLst>
      <p:ext uri="{BB962C8B-B14F-4D97-AF65-F5344CB8AC3E}">
        <p14:creationId xmlns:p14="http://schemas.microsoft.com/office/powerpoint/2010/main" val="216543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81B4A11-3E6A-406F-9AEB-654F1A3DA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279660"/>
              </p:ext>
            </p:extLst>
          </p:nvPr>
        </p:nvGraphicFramePr>
        <p:xfrm>
          <a:off x="447583" y="15240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511FBE3-51F5-47DB-B46C-0B10BA5C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Garamond" panose="02020404030301010803" pitchFamily="18" charset="0"/>
              </a:rPr>
              <a:t>Race &amp; Ethnicity of College Seminarians</a:t>
            </a:r>
          </a:p>
        </p:txBody>
      </p:sp>
    </p:spTree>
    <p:extLst>
      <p:ext uri="{BB962C8B-B14F-4D97-AF65-F5344CB8AC3E}">
        <p14:creationId xmlns:p14="http://schemas.microsoft.com/office/powerpoint/2010/main" val="123334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BAFA0E-ABF5-4FA6-9B33-0804EA8DBA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1295400"/>
            <a:ext cx="8534400" cy="4267200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latin typeface="Garamond" panose="02020404030301010803" pitchFamily="18" charset="0"/>
              </a:rPr>
              <a:t>Ordination Class of 2020</a:t>
            </a:r>
          </a:p>
        </p:txBody>
      </p:sp>
    </p:spTree>
    <p:extLst>
      <p:ext uri="{BB962C8B-B14F-4D97-AF65-F5344CB8AC3E}">
        <p14:creationId xmlns:p14="http://schemas.microsoft.com/office/powerpoint/2010/main" val="158715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B1A19-E3CC-4856-BEA5-18965A34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Garamond" panose="02020404030301010803" pitchFamily="18" charset="0"/>
              </a:rPr>
              <a:t>Race &amp; Ethnicity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65EE3824-0103-4610-AA9C-912B55308C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432224"/>
              </p:ext>
            </p:extLst>
          </p:nvPr>
        </p:nvGraphicFramePr>
        <p:xfrm>
          <a:off x="228600" y="1066800"/>
          <a:ext cx="8305800" cy="5287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5941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1C7BC87-95F3-409D-8061-DEC1F0095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60031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FF8B297-E5FE-49E8-ACBC-EFEEA7CE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Participation in Parish Ministries</a:t>
            </a:r>
          </a:p>
        </p:txBody>
      </p:sp>
    </p:spTree>
    <p:extLst>
      <p:ext uri="{BB962C8B-B14F-4D97-AF65-F5344CB8AC3E}">
        <p14:creationId xmlns:p14="http://schemas.microsoft.com/office/powerpoint/2010/main" val="1671578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1C7BC87-95F3-409D-8061-DEC1F0095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90481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FF8B297-E5FE-49E8-ACBC-EFEEA7CE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Participation in Faith-Related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797558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1C7BC87-95F3-409D-8061-DEC1F0095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03644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FF8B297-E5FE-49E8-ACBC-EFEEA7CE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Pre-Seminary Prayer Practices</a:t>
            </a:r>
          </a:p>
        </p:txBody>
      </p:sp>
    </p:spTree>
    <p:extLst>
      <p:ext uri="{BB962C8B-B14F-4D97-AF65-F5344CB8AC3E}">
        <p14:creationId xmlns:p14="http://schemas.microsoft.com/office/powerpoint/2010/main" val="1044051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A1EED6-7F4A-401D-B896-3BB3F6EF54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43359"/>
              </p:ext>
            </p:extLst>
          </p:nvPr>
        </p:nvGraphicFramePr>
        <p:xfrm>
          <a:off x="343948" y="1450189"/>
          <a:ext cx="8342851" cy="4791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BDC9EAAA-32F2-4E4E-B0FE-A3749758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>
                <a:latin typeface="Garamond" panose="02020404030301010803" pitchFamily="18" charset="0"/>
              </a:rPr>
              <a:t>Sources of Encouragement</a:t>
            </a:r>
          </a:p>
        </p:txBody>
      </p:sp>
    </p:spTree>
    <p:extLst>
      <p:ext uri="{BB962C8B-B14F-4D97-AF65-F5344CB8AC3E}">
        <p14:creationId xmlns:p14="http://schemas.microsoft.com/office/powerpoint/2010/main" val="189873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FB9F08-E1AC-4DD0-8AB9-62581DADB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13856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0972265-F487-4C61-BCB3-B751E57A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Garamond" panose="02020404030301010803" pitchFamily="18" charset="0"/>
              </a:rPr>
              <a:t>Sources of Discouragement</a:t>
            </a:r>
          </a:p>
        </p:txBody>
      </p:sp>
    </p:spTree>
    <p:extLst>
      <p:ext uri="{BB962C8B-B14F-4D97-AF65-F5344CB8AC3E}">
        <p14:creationId xmlns:p14="http://schemas.microsoft.com/office/powerpoint/2010/main" val="3320209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8502F71-00D8-4660-9793-FA8709013D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249070"/>
              </p:ext>
            </p:extLst>
          </p:nvPr>
        </p:nvGraphicFramePr>
        <p:xfrm>
          <a:off x="457200" y="1417638"/>
          <a:ext cx="81534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89614995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904638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44381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189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Pastoral Year Internship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6238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Spirituality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319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Thirty Day Retreat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68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Clinical Pastoral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07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Priestly fraternity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32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Pastoral Language Immersion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14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IPF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81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ESL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646425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438E74DD-FA5D-4293-BC7E-F1F69C9F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latin typeface="Garamond" panose="02020404030301010803" pitchFamily="18" charset="0"/>
              </a:rPr>
              <a:t>Contribution of Formation Activities (“Somewhat” or “Very Much”)</a:t>
            </a:r>
          </a:p>
        </p:txBody>
      </p:sp>
    </p:spTree>
    <p:extLst>
      <p:ext uri="{BB962C8B-B14F-4D97-AF65-F5344CB8AC3E}">
        <p14:creationId xmlns:p14="http://schemas.microsoft.com/office/powerpoint/2010/main" val="306670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128" y="-22996"/>
            <a:ext cx="7772400" cy="1829761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dirty="0">
                <a:latin typeface="Garamond" panose="02020404030301010803" pitchFamily="18" charset="0"/>
              </a:rPr>
              <a:t>USCCB &amp; Vocations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528" y="1732363"/>
            <a:ext cx="7772400" cy="1199704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>
                <a:latin typeface="Garamond" panose="02020404030301010803" pitchFamily="18" charset="0"/>
              </a:rPr>
              <a:t>NACTS Conference 2020</a:t>
            </a:r>
          </a:p>
          <a:p>
            <a:pPr algn="ctr"/>
            <a:endParaRPr lang="en-US" sz="3600" dirty="0">
              <a:latin typeface="Garamond" panose="020204040303010108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15CE91-D458-4152-8ED9-2025E6FA42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307" y="2760118"/>
            <a:ext cx="1976842" cy="19273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18F3BA-BAE2-4CFC-A1D3-411700364517}"/>
              </a:ext>
            </a:extLst>
          </p:cNvPr>
          <p:cNvSpPr txBox="1"/>
          <p:nvPr/>
        </p:nvSpPr>
        <p:spPr>
          <a:xfrm>
            <a:off x="426128" y="5092346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Rev. Luke Ballman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Executive Director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Secretariat of Clergy, Consecrated Life &amp; Vocations</a:t>
            </a:r>
          </a:p>
        </p:txBody>
      </p:sp>
    </p:spTree>
    <p:extLst>
      <p:ext uri="{BB962C8B-B14F-4D97-AF65-F5344CB8AC3E}">
        <p14:creationId xmlns:p14="http://schemas.microsoft.com/office/powerpoint/2010/main" val="297035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096AC5-1094-4F0E-B913-C42DECB69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CCLV – Who We Are</a:t>
            </a:r>
          </a:p>
          <a:p>
            <a:r>
              <a:rPr lang="en-US" sz="4000" dirty="0">
                <a:latin typeface="Garamond" panose="02020404030301010803" pitchFamily="18" charset="0"/>
              </a:rPr>
              <a:t>Seminary Enrollment</a:t>
            </a:r>
          </a:p>
          <a:p>
            <a:r>
              <a:rPr lang="en-US" sz="4000" dirty="0">
                <a:latin typeface="Garamond" panose="02020404030301010803" pitchFamily="18" charset="0"/>
              </a:rPr>
              <a:t>Ordination Class of 2020</a:t>
            </a:r>
          </a:p>
          <a:p>
            <a:r>
              <a:rPr lang="en-US" sz="4000" dirty="0">
                <a:latin typeface="Garamond" panose="02020404030301010803" pitchFamily="18" charset="0"/>
              </a:rPr>
              <a:t>Contribution of Formation Activities (2020 Ordinands vs. 2019 Ordinands)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EBAD93-7807-4352-8572-9AD0DEC2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Garamond" panose="02020404030301010803" pitchFamily="18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1364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496D8-AC82-4F9D-AEAD-27EFA0825C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latin typeface="Garamond" panose="02020404030301010803" pitchFamily="18" charset="0"/>
              </a:rPr>
              <a:t>Committee </a:t>
            </a: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Bishop James Checchio, Chairman</a:t>
            </a: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Bishop Earl Boyea, NACTS liaison </a:t>
            </a: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+ 6 Bishops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109E3B-DA7B-4ACF-875F-487D2DB67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267200" cy="4525963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Garamond" panose="02020404030301010803" pitchFamily="18" charset="0"/>
              </a:rPr>
              <a:t>Secretariat</a:t>
            </a: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Rev. Luke Ballman, Executive Director</a:t>
            </a: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Rev. Daniel Hanley, Associate Director</a:t>
            </a: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Ms. Casey Brusnahan, Administrative Assistant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DF2D9E-C29D-459C-A5A3-41CB54679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Garamond" panose="02020404030301010803" pitchFamily="18" charset="0"/>
              </a:rPr>
              <a:t>Clergy, Consecrated Life &amp; Vocations (CCLV)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731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BAFA0E-ABF5-4FA6-9B33-0804EA8DBA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1295400"/>
            <a:ext cx="8534400" cy="4267200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latin typeface="Garamond" panose="02020404030301010803" pitchFamily="18" charset="0"/>
              </a:rPr>
              <a:t>Seminary Enrollment Trends</a:t>
            </a:r>
            <a:br>
              <a:rPr lang="en-US" sz="7200" dirty="0">
                <a:latin typeface="Garamond" panose="02020404030301010803" pitchFamily="18" charset="0"/>
              </a:rPr>
            </a:br>
            <a:r>
              <a:rPr lang="en-US" sz="6600" dirty="0">
                <a:latin typeface="Garamond" panose="02020404030301010803" pitchFamily="18" charset="0"/>
              </a:rPr>
              <a:t>(June 2020)</a:t>
            </a:r>
            <a:endParaRPr lang="en-US" sz="7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5892E5-358D-4169-BD10-E829676EE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Garamond" panose="02020404030301010803" pitchFamily="18" charset="0"/>
              </a:rPr>
              <a:t>Seminary Enrollment</a:t>
            </a:r>
            <a:br>
              <a:rPr lang="en-US" sz="4400" dirty="0">
                <a:latin typeface="Garamond" panose="02020404030301010803" pitchFamily="18" charset="0"/>
              </a:rPr>
            </a:br>
            <a:r>
              <a:rPr lang="en-US" sz="4400" dirty="0">
                <a:latin typeface="Garamond" panose="02020404030301010803" pitchFamily="18" charset="0"/>
              </a:rPr>
              <a:t>(post-2000 average)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A21C1B4-D84E-4E26-A7D9-730A8236F9C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3826434"/>
              </p:ext>
            </p:extLst>
          </p:nvPr>
        </p:nvGraphicFramePr>
        <p:xfrm>
          <a:off x="609600" y="2133600"/>
          <a:ext cx="7600950" cy="359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8136222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9417933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968992584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957680382"/>
                    </a:ext>
                  </a:extLst>
                </a:gridCol>
              </a:tblGrid>
              <a:tr h="11713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– Theology &amp; Theology (Diocesan)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in Pre-Theology (both Diocesan and Religious)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396322"/>
                  </a:ext>
                </a:extLst>
              </a:tr>
              <a:tr h="602516">
                <a:tc>
                  <a:txBody>
                    <a:bodyPr/>
                    <a:lstStyle/>
                    <a:p>
                      <a:r>
                        <a:rPr lang="en-US" dirty="0"/>
                        <a:t>2000-2004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99803"/>
                  </a:ext>
                </a:extLst>
              </a:tr>
              <a:tr h="602516">
                <a:tc>
                  <a:txBody>
                    <a:bodyPr/>
                    <a:lstStyle/>
                    <a:p>
                      <a:r>
                        <a:rPr lang="en-US" dirty="0"/>
                        <a:t>2005-2009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12482"/>
                  </a:ext>
                </a:extLst>
              </a:tr>
              <a:tr h="602516">
                <a:tc>
                  <a:txBody>
                    <a:bodyPr/>
                    <a:lstStyle/>
                    <a:p>
                      <a:r>
                        <a:rPr lang="en-US" dirty="0"/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661321"/>
                  </a:ext>
                </a:extLst>
              </a:tr>
              <a:tr h="602516">
                <a:tc>
                  <a:txBody>
                    <a:bodyPr/>
                    <a:lstStyle/>
                    <a:p>
                      <a:r>
                        <a:rPr lang="en-US" dirty="0"/>
                        <a:t>2015-2019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793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3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5892E5-358D-4169-BD10-E829676E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Garamond" panose="02020404030301010803" pitchFamily="18" charset="0"/>
              </a:rPr>
              <a:t>Seminary Enrollment</a:t>
            </a:r>
            <a:br>
              <a:rPr lang="en-US" sz="4400" dirty="0">
                <a:latin typeface="Garamond" panose="02020404030301010803" pitchFamily="18" charset="0"/>
              </a:rPr>
            </a:br>
            <a:r>
              <a:rPr lang="en-US" sz="4400" dirty="0">
                <a:latin typeface="Garamond" panose="02020404030301010803" pitchFamily="18" charset="0"/>
              </a:rPr>
              <a:t>(post-2000 )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A21C1B4-D84E-4E26-A7D9-730A8236F9C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7295807"/>
              </p:ext>
            </p:extLst>
          </p:nvPr>
        </p:nvGraphicFramePr>
        <p:xfrm>
          <a:off x="609600" y="2133600"/>
          <a:ext cx="7600950" cy="365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8136222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9417933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968992584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957680382"/>
                    </a:ext>
                  </a:extLst>
                </a:gridCol>
              </a:tblGrid>
              <a:tr h="11713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– Theology (Diocesan &amp; Religious)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Theology (Diocesan &amp; </a:t>
                      </a:r>
                    </a:p>
                    <a:p>
                      <a:r>
                        <a:rPr lang="en-US" dirty="0"/>
                        <a:t>Religious))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396322"/>
                  </a:ext>
                </a:extLst>
              </a:tr>
              <a:tr h="602516">
                <a:tc>
                  <a:txBody>
                    <a:bodyPr/>
                    <a:lstStyle/>
                    <a:p>
                      <a:r>
                        <a:rPr lang="en-US" dirty="0"/>
                        <a:t>Lowest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1216</a:t>
                      </a:r>
                    </a:p>
                    <a:p>
                      <a:r>
                        <a:rPr lang="en-US" dirty="0"/>
                        <a:t>(2019-2020)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562</a:t>
                      </a:r>
                    </a:p>
                    <a:p>
                      <a:r>
                        <a:rPr lang="en-US" dirty="0"/>
                        <a:t>(2004-2005)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2570</a:t>
                      </a:r>
                    </a:p>
                    <a:p>
                      <a:r>
                        <a:rPr lang="en-US" dirty="0"/>
                        <a:t>(2007-2008)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99803"/>
                  </a:ext>
                </a:extLst>
              </a:tr>
              <a:tr h="602516">
                <a:tc>
                  <a:txBody>
                    <a:bodyPr/>
                    <a:lstStyle/>
                    <a:p>
                      <a:r>
                        <a:rPr lang="en-US" dirty="0"/>
                        <a:t>Highest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1460</a:t>
                      </a:r>
                    </a:p>
                    <a:p>
                      <a:r>
                        <a:rPr lang="en-US" dirty="0"/>
                        <a:t>(2010-2011)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878</a:t>
                      </a:r>
                    </a:p>
                    <a:p>
                      <a:r>
                        <a:rPr lang="en-US" dirty="0"/>
                        <a:t>(2011-2012)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2883</a:t>
                      </a:r>
                    </a:p>
                    <a:p>
                      <a:r>
                        <a:rPr lang="en-US" dirty="0"/>
                        <a:t>(2012-2013)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12482"/>
                  </a:ext>
                </a:extLst>
              </a:tr>
              <a:tr h="602516">
                <a:tc>
                  <a:txBody>
                    <a:bodyPr/>
                    <a:lstStyle/>
                    <a:p>
                      <a:r>
                        <a:rPr lang="en-US" dirty="0"/>
                        <a:t>2018-2019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661321"/>
                  </a:ext>
                </a:extLst>
              </a:tr>
              <a:tr h="602516">
                <a:tc>
                  <a:txBody>
                    <a:bodyPr/>
                    <a:lstStyle/>
                    <a:p>
                      <a:r>
                        <a:rPr lang="en-US" dirty="0"/>
                        <a:t>2019-2020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793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88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628476-BA68-4298-A6B9-1911702AE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AB0A9B-58C1-40A2-B260-0C1D07C1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Garamond" panose="02020404030301010803" pitchFamily="18" charset="0"/>
              </a:rPr>
              <a:t>Retention of Seminarians in Theology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83BE13-6D25-4AAF-A2E0-1FBB3671F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196131"/>
              </p:ext>
            </p:extLst>
          </p:nvPr>
        </p:nvGraphicFramePr>
        <p:xfrm>
          <a:off x="304800" y="1417639"/>
          <a:ext cx="8382000" cy="505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1187628577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950457178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32911768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38991676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94671357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3339243577"/>
                    </a:ext>
                  </a:extLst>
                </a:gridCol>
              </a:tblGrid>
              <a:tr h="736526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en-US" sz="2000" baseline="30000" dirty="0">
                          <a:latin typeface="Garamond" panose="02020404030301010803" pitchFamily="18" charset="0"/>
                        </a:rPr>
                        <a:t>st</a:t>
                      </a:r>
                      <a:r>
                        <a:rPr lang="en-US" sz="2000" dirty="0">
                          <a:latin typeface="Garamond" panose="02020404030301010803" pitchFamily="18" charset="0"/>
                        </a:rPr>
                        <a:t>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</a:t>
                      </a:r>
                      <a:r>
                        <a:rPr lang="en-US" sz="2000" baseline="30000" dirty="0">
                          <a:latin typeface="Garamond" panose="02020404030301010803" pitchFamily="18" charset="0"/>
                        </a:rPr>
                        <a:t>nd</a:t>
                      </a:r>
                      <a:r>
                        <a:rPr lang="en-US" sz="2000" dirty="0">
                          <a:latin typeface="Garamond" panose="02020404030301010803" pitchFamily="18" charset="0"/>
                        </a:rPr>
                        <a:t>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3</a:t>
                      </a:r>
                      <a:r>
                        <a:rPr lang="en-US" sz="2000" baseline="30000" dirty="0">
                          <a:latin typeface="Garamond" panose="02020404030301010803" pitchFamily="18" charset="0"/>
                        </a:rPr>
                        <a:t>rd</a:t>
                      </a:r>
                      <a:r>
                        <a:rPr lang="en-US" sz="2000" dirty="0">
                          <a:latin typeface="Garamond" panose="02020404030301010803" pitchFamily="18" charset="0"/>
                        </a:rPr>
                        <a:t>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4</a:t>
                      </a:r>
                      <a:r>
                        <a:rPr lang="en-US" sz="2000" baseline="30000" dirty="0">
                          <a:latin typeface="Garamond" panose="02020404030301010803" pitchFamily="18" charset="0"/>
                        </a:rPr>
                        <a:t>th</a:t>
                      </a:r>
                      <a:r>
                        <a:rPr lang="en-US" sz="2000" dirty="0">
                          <a:latin typeface="Garamond" panose="02020404030301010803" pitchFamily="18" charset="0"/>
                        </a:rPr>
                        <a:t>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Retention Rate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611144"/>
                  </a:ext>
                </a:extLst>
              </a:tr>
              <a:tr h="5155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2012-2013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5016557"/>
                  </a:ext>
                </a:extLst>
              </a:tr>
              <a:tr h="5155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2013-2014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757567"/>
                  </a:ext>
                </a:extLst>
              </a:tr>
              <a:tr h="5155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2014-2015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4056133"/>
                  </a:ext>
                </a:extLst>
              </a:tr>
              <a:tr h="5155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2015-2016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anchor="ctr">
                    <a:solidFill>
                      <a:srgbClr val="E7EE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1696894"/>
                  </a:ext>
                </a:extLst>
              </a:tr>
              <a:tr h="5155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2016-2017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642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599</a:t>
                      </a:r>
                    </a:p>
                  </a:txBody>
                  <a:tcPr anchor="ctr">
                    <a:solidFill>
                      <a:srgbClr val="CBDB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80%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0947332"/>
                  </a:ext>
                </a:extLst>
              </a:tr>
              <a:tr h="7138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2017-2018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599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543</a:t>
                      </a:r>
                    </a:p>
                  </a:txBody>
                  <a:tcPr anchor="ctr">
                    <a:solidFill>
                      <a:srgbClr val="E7EE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497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75%</a:t>
                      </a:r>
                    </a:p>
                    <a:p>
                      <a:pPr algn="ctr"/>
                      <a:endParaRPr lang="en-US" sz="20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79383"/>
                  </a:ext>
                </a:extLst>
              </a:tr>
              <a:tr h="5155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2018-2019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517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516</a:t>
                      </a:r>
                    </a:p>
                  </a:txBody>
                  <a:tcPr anchor="ctr">
                    <a:solidFill>
                      <a:srgbClr val="CBDB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0753687"/>
                  </a:ext>
                </a:extLst>
              </a:tr>
              <a:tr h="5155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2019-2020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624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507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458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aramond" panose="02020404030301010803" pitchFamily="18" charset="0"/>
                        </a:rPr>
                        <a:t>71%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5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38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931074-6FBF-4B1D-8D95-C3568E677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Garamond" panose="02020404030301010803" pitchFamily="18" charset="0"/>
              </a:rPr>
              <a:t>Age Distribution of </a:t>
            </a:r>
            <a:r>
              <a:rPr lang="en-US" sz="4400" dirty="0" err="1">
                <a:latin typeface="Garamond" panose="02020404030301010803" pitchFamily="18" charset="0"/>
              </a:rPr>
              <a:t>Theologate</a:t>
            </a:r>
            <a:endParaRPr lang="en-US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2B7988EA-0583-4630-A85E-1F84CF37A6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754406"/>
              </p:ext>
            </p:extLst>
          </p:nvPr>
        </p:nvGraphicFramePr>
        <p:xfrm>
          <a:off x="472736" y="14938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61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81B4A11-3E6A-406F-9AEB-654F1A3DA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926486"/>
              </p:ext>
            </p:extLst>
          </p:nvPr>
        </p:nvGraphicFramePr>
        <p:xfrm>
          <a:off x="447583" y="15240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511FBE3-51F5-47DB-B46C-0B10BA5C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Race &amp; Ethnicity of </a:t>
            </a:r>
            <a:r>
              <a:rPr lang="en-US" dirty="0" err="1">
                <a:latin typeface="Garamond" panose="02020404030301010803" pitchFamily="18" charset="0"/>
              </a:rPr>
              <a:t>Theologate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17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D6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82D6E151C6FD4E8B476DB01C62D0C3" ma:contentTypeVersion="15" ma:contentTypeDescription="Create a new document." ma:contentTypeScope="" ma:versionID="3876a5141624bc03edec88bd277f25f8">
  <xsd:schema xmlns:xsd="http://www.w3.org/2001/XMLSchema" xmlns:xs="http://www.w3.org/2001/XMLSchema" xmlns:p="http://schemas.microsoft.com/office/2006/metadata/properties" xmlns:ns3="90d99ee3-1612-4128-bcc3-af06588f8133" xmlns:ns4="5d81acc3-722a-443c-b1a5-a3068e8d6c4c" targetNamespace="http://schemas.microsoft.com/office/2006/metadata/properties" ma:root="true" ma:fieldsID="fc0810df1c930482e52aed88cff66de4" ns3:_="" ns4:_="">
    <xsd:import namespace="90d99ee3-1612-4128-bcc3-af06588f8133"/>
    <xsd:import namespace="5d81acc3-722a-443c-b1a5-a3068e8d6c4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99ee3-1612-4128-bcc3-af06588f81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1acc3-722a-443c-b1a5-a3068e8d6c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A0B6A5-936C-4406-80AB-D3107276B2E1}">
  <ds:schemaRefs>
    <ds:schemaRef ds:uri="http://purl.org/dc/elements/1.1/"/>
    <ds:schemaRef ds:uri="http://schemas.microsoft.com/office/2006/metadata/properties"/>
    <ds:schemaRef ds:uri="5d81acc3-722a-443c-b1a5-a3068e8d6c4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0d99ee3-1612-4128-bcc3-af06588f813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CB0C0C-0BA5-4963-A533-E2D0326676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4B5388-7A8A-4262-BF81-23F3A6A6A8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99ee3-1612-4128-bcc3-af06588f8133"/>
    <ds:schemaRef ds:uri="5d81acc3-722a-443c-b1a5-a3068e8d6c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2469</TotalTime>
  <Words>401</Words>
  <Application>Microsoft Office PowerPoint</Application>
  <PresentationFormat>On-screen Show (4:3)</PresentationFormat>
  <Paragraphs>187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Calibri</vt:lpstr>
      <vt:lpstr>Copperplate Gothic Bold</vt:lpstr>
      <vt:lpstr>Garamond</vt:lpstr>
      <vt:lpstr>Goudy Oldstyle Std</vt:lpstr>
      <vt:lpstr>Lucida Sans Unicode</vt:lpstr>
      <vt:lpstr>Optima LT Std DemiBold</vt:lpstr>
      <vt:lpstr>Trajan Pro</vt:lpstr>
      <vt:lpstr>Verdana</vt:lpstr>
      <vt:lpstr>Wingdings 2</vt:lpstr>
      <vt:lpstr>Wingdings 3</vt:lpstr>
      <vt:lpstr>Concourse</vt:lpstr>
      <vt:lpstr>USCCB &amp; Vocations</vt:lpstr>
      <vt:lpstr>Agenda</vt:lpstr>
      <vt:lpstr>Clergy, Consecrated Life &amp; Vocations (CCLV)</vt:lpstr>
      <vt:lpstr>Seminary Enrollment Trends (June 2020)</vt:lpstr>
      <vt:lpstr>Seminary Enrollment (post-2000 average)</vt:lpstr>
      <vt:lpstr>Seminary Enrollment (post-2000 )</vt:lpstr>
      <vt:lpstr>Retention of Seminarians in Theology</vt:lpstr>
      <vt:lpstr>Age Distribution of Theologate</vt:lpstr>
      <vt:lpstr>Race &amp; Ethnicity of Theologate</vt:lpstr>
      <vt:lpstr>Race &amp; Ethnicity of College Seminarians</vt:lpstr>
      <vt:lpstr>Ordination Class of 2020</vt:lpstr>
      <vt:lpstr>Race &amp; Ethnicity</vt:lpstr>
      <vt:lpstr>Participation in Parish Ministries</vt:lpstr>
      <vt:lpstr>Participation in Faith-Related Activities</vt:lpstr>
      <vt:lpstr>Pre-Seminary Prayer Practices</vt:lpstr>
      <vt:lpstr>Sources of Encouragement</vt:lpstr>
      <vt:lpstr>Sources of Discouragement</vt:lpstr>
      <vt:lpstr>Contribution of Formation Activities (“Somewhat” or “Very Much”)</vt:lpstr>
      <vt:lpstr>USCCB &amp; Vocations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vjaeger</dc:creator>
  <cp:lastModifiedBy>Casey Brusnahan</cp:lastModifiedBy>
  <cp:revision>153</cp:revision>
  <dcterms:created xsi:type="dcterms:W3CDTF">2012-02-14T18:21:20Z</dcterms:created>
  <dcterms:modified xsi:type="dcterms:W3CDTF">2020-10-02T18:38:39Z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0x010100F882D6E151C6FD4E8B476DB01C62D0C3</vt:lpwstr>
  </property>
  <property fmtid="{D5CDD505-2E9C-101B-9397-08002B2CF9AE}" pid="3" name="Order">
    <vt:r8>19000</vt:r8>
  </property>
  <property fmtid="{D5CDD505-2E9C-101B-9397-08002B2CF9AE}" pid="4" name="Retention Period">
    <vt:lpwstr>3yrs–Other doc t/b deleted</vt:lpwstr>
  </property>
  <property fmtid="{D5CDD505-2E9C-101B-9397-08002B2CF9AE}" pid="5" name="Expiration Basis Date">
    <vt:filetime>2012-02-20T05:00:00Z</vt:filetime>
  </property>
</Properties>
</file>